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261" r:id="rId5"/>
  </p:sldIdLst>
  <p:sldSz cx="755967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8E3"/>
    <a:srgbClr val="3E1B59"/>
    <a:srgbClr val="EFE5EC"/>
    <a:srgbClr val="EC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96" y="-192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11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3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36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88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48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5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66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05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8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FC1F-DD7D-494B-852E-EEADF3308C7D}" type="datetimeFigureOut">
              <a:rPr lang="fr-FR" smtClean="0"/>
              <a:t>11/05/2021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BA36B-20F1-4BAE-B5EE-548E170B2F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35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17" Type="http://schemas.microsoft.com/office/2007/relationships/hdphoto" Target="../media/hdphoto9.wdp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7.png"/><Relationship Id="rId15" Type="http://schemas.microsoft.com/office/2007/relationships/hdphoto" Target="../media/hdphoto5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7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97" y="8598694"/>
            <a:ext cx="3472239" cy="20878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5A83BC-C539-48D5-BC97-9581EF737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08" t="30694" r="28137" b="16375"/>
          <a:stretch/>
        </p:blipFill>
        <p:spPr>
          <a:xfrm>
            <a:off x="0" y="210033"/>
            <a:ext cx="7559674" cy="77765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35088" y="1344306"/>
            <a:ext cx="50952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accent3">
                    <a:lumMod val="50000"/>
                  </a:schemeClr>
                </a:solidFill>
              </a:rPr>
              <a:t>SOIF DE VIVRE</a:t>
            </a:r>
          </a:p>
          <a:p>
            <a:pPr algn="ctr"/>
            <a:r>
              <a:rPr lang="fr-FR" sz="4400" dirty="0">
                <a:solidFill>
                  <a:schemeClr val="accent3">
                    <a:lumMod val="50000"/>
                  </a:schemeClr>
                </a:solidFill>
              </a:rPr>
              <a:t>&amp; De Rosés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35087" y="3064550"/>
            <a:ext cx="509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Mai à août 2021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86B0FF-E1A0-43A2-B89C-AEC5B4A3F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08" t="30694" r="28137" b="16375"/>
          <a:stretch/>
        </p:blipFill>
        <p:spPr>
          <a:xfrm>
            <a:off x="5419165" y="8237479"/>
            <a:ext cx="2140510" cy="22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3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BFDFADF-C041-44C9-B6A3-22799110A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8" b="87614" l="9901" r="89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53"/>
          <a:stretch/>
        </p:blipFill>
        <p:spPr>
          <a:xfrm>
            <a:off x="952770" y="845898"/>
            <a:ext cx="1379878" cy="2652406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3779838" y="0"/>
            <a:ext cx="0" cy="1031597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5910" y="3554568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2675" y="6952446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835764" y="3552420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2529" y="6950298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2675" y="1414737"/>
            <a:ext cx="1390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Frais et aromatique, se déguste très bien à tous les instants de la journée et sera idéal avec une planche apéritive.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7319" y="450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6072" y="61206"/>
            <a:ext cx="142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WINE O’CLOCK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072" y="291224"/>
            <a:ext cx="21996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IGP MEDITERRANNEE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6556" y="923003"/>
            <a:ext cx="885794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et  150CL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14998" y="859852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18643" y="1777935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29" name="Triangle isocèle 28"/>
          <p:cNvSpPr/>
          <p:nvPr/>
        </p:nvSpPr>
        <p:spPr>
          <a:xfrm flipV="1">
            <a:off x="2212365" y="1777573"/>
            <a:ext cx="750452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15251" y="170943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4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441933" y="274230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42 HT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239033" y="607260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02398" y="859852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MAGNUMS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6043" y="1777935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35" name="Triangle isocèle 34"/>
          <p:cNvSpPr/>
          <p:nvPr/>
        </p:nvSpPr>
        <p:spPr>
          <a:xfrm flipV="1">
            <a:off x="2999765" y="1777573"/>
            <a:ext cx="750452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09233" y="157452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10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411829" y="125456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15HT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026433" y="607260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magnum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304020" y="3300860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4483 et 150cl : 4058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829645" y="61206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TERRA NATIVA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829645" y="291224"/>
            <a:ext cx="1558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IGP CORSE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20129" y="923003"/>
            <a:ext cx="885794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et  150CL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996347" y="860428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99992" y="1778511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46" name="Triangle isocèle 45"/>
          <p:cNvSpPr/>
          <p:nvPr/>
        </p:nvSpPr>
        <p:spPr>
          <a:xfrm flipV="1">
            <a:off x="5993714" y="1778149"/>
            <a:ext cx="750452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96600" y="177869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4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223282" y="274806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36 HT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020382" y="607836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83747" y="860428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MAGNUMS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787392" y="1778511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52" name="Triangle isocèle 51"/>
          <p:cNvSpPr/>
          <p:nvPr/>
        </p:nvSpPr>
        <p:spPr>
          <a:xfrm flipV="1">
            <a:off x="6781114" y="1778149"/>
            <a:ext cx="750452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84000" y="177869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10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139851" y="40807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15 HT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807782" y="607836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magnum 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63617" y="6721975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4654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789798" y="1422444"/>
            <a:ext cx="139070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Cet assemblage de cépages dont deux sont cultivés exclusivement en Corse donne des vins typiques et d’une grande finesse.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3C371148-BB47-408F-BBB2-C17049FC3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45" y="3904960"/>
            <a:ext cx="743585" cy="3078882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2130694" y="3566406"/>
            <a:ext cx="948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COROLLE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130694" y="3796424"/>
            <a:ext cx="1790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IGP CONDOMOIS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1178" y="4428203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9694" y="4465219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0481" y="5383302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76" name="Triangle isocèle 75"/>
          <p:cNvSpPr/>
          <p:nvPr/>
        </p:nvSpPr>
        <p:spPr>
          <a:xfrm flipV="1">
            <a:off x="208977" y="5381239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9947" y="3782660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3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26847" y="3887066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65 HT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213729" y="4212627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970374" y="4472688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71161" y="5390771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82" name="Triangle isocèle 81"/>
          <p:cNvSpPr/>
          <p:nvPr/>
        </p:nvSpPr>
        <p:spPr>
          <a:xfrm flipV="1">
            <a:off x="3989657" y="5388708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70627" y="3790129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3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197309" y="3887066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45 HT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994409" y="4220096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2130694" y="4846329"/>
            <a:ext cx="139070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L’attaque est tendue, fraîche et gourmande.</a:t>
            </a:r>
          </a:p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Quelques notes de bonbon à la fraise viennent agrémenter la finale.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6049516" y="3305695"/>
            <a:ext cx="15119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10510 et 150cl : 10517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846912" y="3529283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MOMENT DE </a:t>
            </a:r>
          </a:p>
          <a:p>
            <a:r>
              <a:rPr lang="fr-FR" sz="1600" dirty="0">
                <a:solidFill>
                  <a:srgbClr val="3E1B59"/>
                </a:solidFill>
              </a:rPr>
              <a:t>PLAISIR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846912" y="3967780"/>
            <a:ext cx="1558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IGP OC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937396" y="4503771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5937396" y="4840194"/>
            <a:ext cx="1390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C’est un vin de partage au nez très fruité et intense avec une bouche souple et gourmande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3973630" y="6726326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4773</a:t>
            </a:r>
          </a:p>
        </p:txBody>
      </p:sp>
      <p:pic>
        <p:nvPicPr>
          <p:cNvPr id="94" name="Image 93">
            <a:extLst>
              <a:ext uri="{FF2B5EF4-FFF2-40B4-BE49-F238E27FC236}">
                <a16:creationId xmlns:a16="http://schemas.microsoft.com/office/drawing/2014/main" id="{E7070FE7-D430-4E45-B4F7-9EAC25851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5" b="97649" l="9507" r="8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02" y="7286020"/>
            <a:ext cx="1378022" cy="3095699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116343" y="7052314"/>
            <a:ext cx="911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RAVELET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116343" y="7282332"/>
            <a:ext cx="16370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IGP VAR</a:t>
            </a:r>
          </a:p>
          <a:p>
            <a:r>
              <a:rPr lang="fr-FR" sz="1200" dirty="0"/>
              <a:t>Carton de 12 bouteilles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6827" y="7914111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3841547" y="7039413"/>
            <a:ext cx="2051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LE GRAND SAINT PAUL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3841547" y="7269431"/>
            <a:ext cx="1558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IGP VAR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932031" y="7901210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924388" y="7822162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925175" y="8740245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03" name="Triangle isocèle 102"/>
          <p:cNvSpPr/>
          <p:nvPr/>
        </p:nvSpPr>
        <p:spPr>
          <a:xfrm flipV="1">
            <a:off x="2943671" y="8738182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924641" y="7139603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4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3151323" y="7236540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14 HT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2948423" y="7569570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635203" y="7835758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635990" y="8753841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09" name="Triangle isocèle 108"/>
          <p:cNvSpPr/>
          <p:nvPr/>
        </p:nvSpPr>
        <p:spPr>
          <a:xfrm flipV="1">
            <a:off x="6654486" y="8751778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635456" y="7153199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5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6851505" y="7250136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22 HT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6659642" y="7542524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pic>
        <p:nvPicPr>
          <p:cNvPr id="113" name="Picture 12">
            <a:extLst>
              <a:ext uri="{FF2B5EF4-FFF2-40B4-BE49-F238E27FC236}">
                <a16:creationId xmlns:a16="http://schemas.microsoft.com/office/drawing/2014/main" id="{5933BB73-3538-4779-ADB0-2D3DCCC7D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81" y="9410858"/>
            <a:ext cx="9366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" name="ZoneTexte 113"/>
          <p:cNvSpPr txBox="1"/>
          <p:nvPr/>
        </p:nvSpPr>
        <p:spPr>
          <a:xfrm>
            <a:off x="116244" y="10083285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11735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3821386" y="10090333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11999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122821" y="8403230"/>
            <a:ext cx="1390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Un rosé Croquant et plein de fraicheur</a:t>
            </a:r>
          </a:p>
        </p:txBody>
      </p:sp>
      <p:pic>
        <p:nvPicPr>
          <p:cNvPr id="117" name="Image 1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70" b="96512" l="4070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5" y="5985912"/>
            <a:ext cx="880439" cy="880439"/>
          </a:xfrm>
          <a:prstGeom prst="rect">
            <a:avLst/>
          </a:prstGeom>
        </p:spPr>
      </p:pic>
      <p:pic>
        <p:nvPicPr>
          <p:cNvPr id="118" name="Image 117">
            <a:extLst>
              <a:ext uri="{FF2B5EF4-FFF2-40B4-BE49-F238E27FC236}">
                <a16:creationId xmlns:a16="http://schemas.microsoft.com/office/drawing/2014/main" id="{1A38B462-7569-4457-8165-B44AFB52BD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7" b="951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09" y="7236540"/>
            <a:ext cx="2228785" cy="3343177"/>
          </a:xfrm>
          <a:prstGeom prst="rect">
            <a:avLst/>
          </a:prstGeom>
        </p:spPr>
      </p:pic>
      <p:sp>
        <p:nvSpPr>
          <p:cNvPr id="119" name="ZoneTexte 118"/>
          <p:cNvSpPr txBox="1"/>
          <p:nvPr/>
        </p:nvSpPr>
        <p:spPr>
          <a:xfrm>
            <a:off x="3967643" y="8397422"/>
            <a:ext cx="1390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Un rosé puissant et aromatique, aux notes d’agrumes avec une bouche pleine et persistante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5FE22E-4793-4C73-84B2-724092F2A3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96" y="-54591"/>
            <a:ext cx="1059888" cy="3892247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id="{BD56E951-C448-4BFA-AF23-A8CFA78FB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70" b="96512" l="4070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6" y="5985913"/>
            <a:ext cx="880439" cy="880439"/>
          </a:xfrm>
          <a:prstGeom prst="rect">
            <a:avLst/>
          </a:prstGeom>
        </p:spPr>
      </p:pic>
      <p:pic>
        <p:nvPicPr>
          <p:cNvPr id="122" name="Image 121">
            <a:extLst>
              <a:ext uri="{FF2B5EF4-FFF2-40B4-BE49-F238E27FC236}">
                <a16:creationId xmlns:a16="http://schemas.microsoft.com/office/drawing/2014/main" id="{9514046C-370E-4D24-B70F-F3CC686B9BB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389" b="80093" l="43177" r="71719">
                        <a14:foregroundMark x1="66979" y1="62037" x2="70313" y2="50463"/>
                        <a14:foregroundMark x1="67604" y1="60926" x2="69219" y2="56574"/>
                        <a14:foregroundMark x1="56771" y1="39259" x2="60990" y2="32963"/>
                        <a14:foregroundMark x1="70469" y1="42315" x2="69896" y2="53704"/>
                        <a14:foregroundMark x1="55677" y1="36574" x2="52604" y2="33241"/>
                        <a14:foregroundMark x1="52344" y1="33796" x2="48958" y2="33796"/>
                        <a14:foregroundMark x1="48854" y1="33796" x2="45365" y2="38148"/>
                        <a14:foregroundMark x1="45104" y1="38241" x2="43750" y2="49537"/>
                        <a14:foregroundMark x1="43646" y1="49259" x2="44896" y2="55926"/>
                        <a14:foregroundMark x1="44896" y1="55926" x2="47292" y2="61296"/>
                        <a14:foregroundMark x1="47292" y1="61296" x2="48802" y2="65648"/>
                        <a14:foregroundMark x1="60833" y1="33519" x2="63229" y2="32407"/>
                        <a14:foregroundMark x1="61042" y1="33148" x2="63385" y2="32037"/>
                        <a14:foregroundMark x1="63646" y1="31852" x2="67292" y2="35741"/>
                        <a14:foregroundMark x1="67135" y1="35741" x2="70677" y2="42130"/>
                      </a14:backgroundRemoval>
                    </a14:imgEffect>
                  </a14:imgLayer>
                </a14:imgProps>
              </a:ext>
            </a:extLst>
          </a:blip>
          <a:srcRect l="43108" t="30694" r="28137" b="16375"/>
          <a:stretch/>
        </p:blipFill>
        <p:spPr>
          <a:xfrm>
            <a:off x="3948029" y="2715169"/>
            <a:ext cx="827583" cy="851326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6C424A32-3F15-4215-AD33-C57AF92788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20" b="96823" l="9211" r="89474">
                        <a14:foregroundMark x1="50000" y1="46133" x2="50000" y2="46133"/>
                        <a14:foregroundMark x1="59649" y1="46271" x2="59649" y2="46271"/>
                        <a14:foregroundMark x1="45175" y1="28315" x2="45175" y2="28315"/>
                        <a14:foregroundMark x1="38158" y1="30525" x2="38158" y2="30525"/>
                        <a14:foregroundMark x1="49561" y1="30801" x2="49561" y2="30801"/>
                        <a14:foregroundMark x1="55263" y1="30801" x2="55263" y2="30801"/>
                        <a14:foregroundMark x1="53509" y1="28039" x2="52632" y2="27486"/>
                        <a14:foregroundMark x1="47368" y1="18370" x2="47368" y2="18370"/>
                        <a14:foregroundMark x1="36404" y1="20580" x2="36404" y2="20580"/>
                        <a14:foregroundMark x1="32456" y1="32182" x2="35526" y2="23481"/>
                        <a14:foregroundMark x1="34649" y1="20856" x2="35088" y2="7320"/>
                        <a14:foregroundMark x1="35965" y1="7320" x2="47368" y2="6906"/>
                        <a14:foregroundMark x1="47368" y1="6906" x2="57895" y2="7735"/>
                        <a14:foregroundMark x1="57895" y1="8425" x2="57456" y2="30249"/>
                        <a14:foregroundMark x1="14912" y1="39779" x2="18860" y2="36740"/>
                        <a14:backgroundMark x1="14474" y1="40193" x2="14474" y2="88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0" y="3536527"/>
            <a:ext cx="1110200" cy="35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8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3779838" y="0"/>
            <a:ext cx="0" cy="1031597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5910" y="3554568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2675" y="6952446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835764" y="3552420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2529" y="6950298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2675" y="1414737"/>
            <a:ext cx="152960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Ce rosé est tonique et épicé. Il rappelle les fruits des bois et les agrumes. </a:t>
            </a:r>
          </a:p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Il accompagne parfaitement grillades et poissons et peut aussi se déguster en apéritif.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7319" y="450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6072" y="61206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DOMAINE DE REILLANNE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072" y="291224"/>
            <a:ext cx="17682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IGP PAYS DU VAR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6556" y="923002"/>
            <a:ext cx="464176" cy="177895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972051" y="3300517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4059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829645" y="61206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APOLLINE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829645" y="291224"/>
            <a:ext cx="1558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AOP LUBERON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34763" y="6721975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10038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789798" y="1422444"/>
            <a:ext cx="1390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Le château de </a:t>
            </a:r>
            <a:r>
              <a:rPr lang="fr-FR" sz="1100" dirty="0" err="1">
                <a:solidFill>
                  <a:schemeClr val="accent3">
                    <a:lumMod val="50000"/>
                  </a:schemeClr>
                </a:solidFill>
              </a:rPr>
              <a:t>Fontvert</a:t>
            </a:r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 rosé se distingue par un bel équilibre entre richesse et vivacité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130694" y="3566406"/>
            <a:ext cx="1564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ROSE DE SOPHIE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130694" y="3796424"/>
            <a:ext cx="1658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AOP PROVENCE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1178" y="4428203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9694" y="4465219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0481" y="5383302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76" name="Triangle isocèle 75"/>
          <p:cNvSpPr/>
          <p:nvPr/>
        </p:nvSpPr>
        <p:spPr>
          <a:xfrm flipV="1">
            <a:off x="208977" y="5381239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9947" y="3782660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6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16629" y="3879597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20 HT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213729" y="4212627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970374" y="4472688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71161" y="5390771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82" name="Triangle isocèle 81"/>
          <p:cNvSpPr/>
          <p:nvPr/>
        </p:nvSpPr>
        <p:spPr>
          <a:xfrm flipV="1">
            <a:off x="3989657" y="5388708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70627" y="3790129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6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197309" y="3887066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41 HT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994409" y="4220096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2130694" y="4846329"/>
            <a:ext cx="15253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Après un premier nez floral de jasmin et de fleur d'oranger, apparaissent rapidement des notes de pamplemousse rose et de poire, avec une intensité aromatique et une finale délicatement citronnée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6610985" y="3305970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4038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846912" y="3529283"/>
            <a:ext cx="689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BAILLI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846912" y="3759301"/>
            <a:ext cx="1658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AOP PROVENCE</a:t>
            </a:r>
          </a:p>
          <a:p>
            <a:r>
              <a:rPr lang="fr-FR" sz="1200" dirty="0"/>
              <a:t>Carton de 12 bouteilles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937396" y="4391080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5937396" y="4840194"/>
            <a:ext cx="1390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Un rosé très aromatique.</a:t>
            </a:r>
          </a:p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Sa puissance et son élégance laisse une sensation de fruits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3973630" y="6726326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2598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116343" y="7052314"/>
            <a:ext cx="1811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CHÂTEAU CAVALIER</a:t>
            </a:r>
          </a:p>
          <a:p>
            <a:r>
              <a:rPr lang="fr-FR" sz="1600" dirty="0">
                <a:solidFill>
                  <a:srgbClr val="3E1B59"/>
                </a:solidFill>
              </a:rPr>
              <a:t>CUVEE CASCADEL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115556" y="7544704"/>
            <a:ext cx="1658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AOP PROVENCE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89694" y="8089501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3841547" y="7039413"/>
            <a:ext cx="2367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CHÂTEAU DE L’AUMERADE</a:t>
            </a:r>
          </a:p>
          <a:p>
            <a:r>
              <a:rPr lang="fr-FR" sz="1600" dirty="0">
                <a:solidFill>
                  <a:srgbClr val="3E1B59"/>
                </a:solidFill>
              </a:rPr>
              <a:t>CUVEE MARIE CHRISTINE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3866828" y="7495944"/>
            <a:ext cx="1658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Cru Classé</a:t>
            </a:r>
          </a:p>
          <a:p>
            <a:r>
              <a:rPr lang="fr-FR" dirty="0"/>
              <a:t>AOP PROVENCE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962806" y="8290183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924388" y="7822162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925175" y="8740245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03" name="Triangle isocèle 102"/>
          <p:cNvSpPr/>
          <p:nvPr/>
        </p:nvSpPr>
        <p:spPr>
          <a:xfrm flipV="1">
            <a:off x="2943671" y="8738182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924641" y="7139603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8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3151323" y="7236540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63 HT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2948423" y="7569570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635203" y="7835758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635990" y="8753841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09" name="Triangle isocèle 108"/>
          <p:cNvSpPr/>
          <p:nvPr/>
        </p:nvSpPr>
        <p:spPr>
          <a:xfrm flipV="1">
            <a:off x="6654486" y="8751778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635456" y="7153199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8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6862138" y="7250136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52 HT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6659238" y="7583166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2972051" y="10099661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4484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6683340" y="10134934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5929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122821" y="8403230"/>
            <a:ext cx="1390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Un millésime tout en fraicheur et très aromatique.</a:t>
            </a:r>
          </a:p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Ce rosé procurera beaucoup de plaisir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3924098" y="8606430"/>
            <a:ext cx="13907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Un rosé puissant et aromatique, aux notes d’agrumes avec une bouche pleine et persistante</a:t>
            </a:r>
          </a:p>
        </p:txBody>
      </p:sp>
      <p:pic>
        <p:nvPicPr>
          <p:cNvPr id="120" name="Image 119">
            <a:extLst>
              <a:ext uri="{FF2B5EF4-FFF2-40B4-BE49-F238E27FC236}">
                <a16:creationId xmlns:a16="http://schemas.microsoft.com/office/drawing/2014/main" id="{1AE94215-CFE8-4DB0-84CC-03CFB8141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88" y="530347"/>
            <a:ext cx="687308" cy="2942466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2887676" y="871662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888463" y="1789745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23" name="Triangle isocèle 122"/>
          <p:cNvSpPr/>
          <p:nvPr/>
        </p:nvSpPr>
        <p:spPr>
          <a:xfrm flipV="1">
            <a:off x="2906959" y="1787682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887929" y="189103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4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3114611" y="286040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57 HT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2911711" y="619070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577396" y="875066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78183" y="1793149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29" name="Triangle isocèle 128"/>
          <p:cNvSpPr/>
          <p:nvPr/>
        </p:nvSpPr>
        <p:spPr>
          <a:xfrm flipV="1">
            <a:off x="6596679" y="1791086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577649" y="192507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4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6804331" y="289444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66 HT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6601431" y="622474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pic>
        <p:nvPicPr>
          <p:cNvPr id="133" name="Picture 12">
            <a:extLst>
              <a:ext uri="{FF2B5EF4-FFF2-40B4-BE49-F238E27FC236}">
                <a16:creationId xmlns:a16="http://schemas.microsoft.com/office/drawing/2014/main" id="{5933BB73-3538-4779-ADB0-2D3DCCC7D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51" y="2442170"/>
            <a:ext cx="9366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" name="Image 133">
            <a:extLst>
              <a:ext uri="{FF2B5EF4-FFF2-40B4-BE49-F238E27FC236}">
                <a16:creationId xmlns:a16="http://schemas.microsoft.com/office/drawing/2014/main" id="{DBCF75B6-1089-42E9-946E-D7599DC5A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24" y="286039"/>
            <a:ext cx="735231" cy="3209153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A0CB01C5-BB89-41EE-B6FC-785D5BD30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10" y="3878833"/>
            <a:ext cx="938661" cy="3127081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228F730F-CF99-4546-BAA7-D63707D7C8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00" y="3901420"/>
            <a:ext cx="810442" cy="313062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2" y="7263899"/>
            <a:ext cx="2389463" cy="3188188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87A21371-36D8-4C78-82EE-FC11686871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78" y="7396474"/>
            <a:ext cx="813309" cy="3025508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3938539" y="925458"/>
            <a:ext cx="464176" cy="177895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</p:spTree>
    <p:extLst>
      <p:ext uri="{BB962C8B-B14F-4D97-AF65-F5344CB8AC3E}">
        <p14:creationId xmlns:p14="http://schemas.microsoft.com/office/powerpoint/2010/main" val="410641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 flipH="1">
            <a:off x="3750622" y="-34240"/>
            <a:ext cx="89928" cy="100242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5910" y="3554568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2675" y="6952446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835764" y="3552420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12529" y="6950298"/>
            <a:ext cx="3612412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2675" y="1414737"/>
            <a:ext cx="15296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Les cépages Syrah et Pinot noir sont associés pour retrouver à la fois la générosité, le fruité de la Syrah avec la finesse et l ’élégance du Pinot Noir.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7319" y="450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3780" y="53519"/>
            <a:ext cx="2501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LE MOUTON A CINQ PATTES</a:t>
            </a:r>
          </a:p>
          <a:p>
            <a:r>
              <a:rPr lang="fr-FR" sz="1600" dirty="0">
                <a:solidFill>
                  <a:srgbClr val="3E1B59"/>
                </a:solidFill>
              </a:rPr>
              <a:t>IGP OC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6025" y="533475"/>
            <a:ext cx="1558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IGP OC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972051" y="3300517"/>
            <a:ext cx="688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4748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829645" y="61206"/>
            <a:ext cx="195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ARGALI PUECH-HAUT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829645" y="291224"/>
            <a:ext cx="1558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IGP OC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34763" y="6721975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10330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789798" y="1422444"/>
            <a:ext cx="149747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Une bouche gourmande et vineuse, mais digeste d’un rosé de caractère ! Ossature bien pensée aux nuances d’amandes et de mandarines.</a:t>
            </a:r>
          </a:p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Complet et harmonieux, la table sublimera ce beau vin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130694" y="3566406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M DE MINUTY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130694" y="3796424"/>
            <a:ext cx="1658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AOP PROVENCE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1178" y="4428203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76" name="Triangle isocèle 75"/>
          <p:cNvSpPr/>
          <p:nvPr/>
        </p:nvSpPr>
        <p:spPr>
          <a:xfrm flipV="1">
            <a:off x="208977" y="5381239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970374" y="4472688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71161" y="5390772"/>
            <a:ext cx="749665" cy="480078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82" name="Triangle isocèle 81"/>
          <p:cNvSpPr/>
          <p:nvPr/>
        </p:nvSpPr>
        <p:spPr>
          <a:xfrm flipV="1">
            <a:off x="3989657" y="5388708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73631" y="3762096"/>
            <a:ext cx="747448" cy="71185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6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197309" y="3887066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000" dirty="0">
                <a:solidFill>
                  <a:srgbClr val="3E1B59"/>
                </a:solidFill>
              </a:rPr>
              <a:t>23 HT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994409" y="4220096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2130694" y="4846329"/>
            <a:ext cx="139070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L’attaque est tendue, fraîche et gourmande.</a:t>
            </a:r>
          </a:p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Quelques notes de bonbon à la fraise viennent agrémenter la finale.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6132644" y="3290863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4111 et 150cl : 4749 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846912" y="352928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VUE MER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846912" y="3759301"/>
            <a:ext cx="1658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AOP PROVENCE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5937396" y="4391080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5937396" y="4840194"/>
            <a:ext cx="1390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Un rosé au nez floral et expressif.</a:t>
            </a:r>
          </a:p>
          <a:p>
            <a:r>
              <a:rPr lang="fr-FR" sz="1100" dirty="0">
                <a:solidFill>
                  <a:schemeClr val="accent3">
                    <a:lumMod val="50000"/>
                  </a:schemeClr>
                </a:solidFill>
              </a:rPr>
              <a:t>En bouche sont développés des arômes de pêche de vigne et de litchi.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3973630" y="6721975"/>
            <a:ext cx="710392" cy="2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4590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2887676" y="871662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11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888463" y="1789745"/>
            <a:ext cx="750452" cy="500461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23" name="Triangle isocèle 122"/>
          <p:cNvSpPr/>
          <p:nvPr/>
        </p:nvSpPr>
        <p:spPr>
          <a:xfrm flipV="1">
            <a:off x="2906959" y="1787682"/>
            <a:ext cx="705241" cy="162194"/>
          </a:xfrm>
          <a:prstGeom prst="triangle">
            <a:avLst/>
          </a:prstGeom>
          <a:solidFill>
            <a:srgbClr val="EFE5EC"/>
          </a:solidFill>
          <a:ln>
            <a:solidFill>
              <a:srgbClr val="EFE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ln>
                <a:solidFill>
                  <a:srgbClr val="EFE5EC"/>
                </a:solidFill>
              </a:ln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887929" y="189103"/>
            <a:ext cx="750452" cy="68382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3200" dirty="0">
                <a:solidFill>
                  <a:srgbClr val="3E1B59"/>
                </a:solidFill>
              </a:rPr>
              <a:t>4</a:t>
            </a:r>
            <a:endParaRPr lang="fr-FR" sz="1000" dirty="0">
              <a:solidFill>
                <a:srgbClr val="3E1B59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3114611" y="286040"/>
            <a:ext cx="4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38€ HT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2911711" y="619070"/>
            <a:ext cx="70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E1B59"/>
                </a:solidFill>
              </a:rPr>
              <a:t>La bouteille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57087" y="1098324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17C826AE-DBE9-47B4-AE67-F63ED891E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56" y="329123"/>
            <a:ext cx="1122215" cy="3298800"/>
          </a:xfrm>
          <a:prstGeom prst="rect">
            <a:avLst/>
          </a:prstGeom>
        </p:spPr>
      </p:pic>
      <p:sp>
        <p:nvSpPr>
          <p:cNvPr id="117" name="Rectangle 116"/>
          <p:cNvSpPr/>
          <p:nvPr/>
        </p:nvSpPr>
        <p:spPr>
          <a:xfrm>
            <a:off x="3922379" y="857446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pic>
        <p:nvPicPr>
          <p:cNvPr id="118" name="Image 117">
            <a:extLst>
              <a:ext uri="{FF2B5EF4-FFF2-40B4-BE49-F238E27FC236}">
                <a16:creationId xmlns:a16="http://schemas.microsoft.com/office/drawing/2014/main" id="{2646612A-71BC-4217-A1F6-45037B021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95" y="3845356"/>
            <a:ext cx="672974" cy="30363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68125" y="10024287"/>
            <a:ext cx="624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Les prix s’entendent en HT / Dans la limite des stocks disponibles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4"/>
          <a:stretch/>
        </p:blipFill>
        <p:spPr>
          <a:xfrm>
            <a:off x="4963198" y="3757445"/>
            <a:ext cx="673224" cy="3148326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0" b="96512" l="4070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5" y="5985912"/>
            <a:ext cx="880439" cy="880439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79062" y="3825931"/>
            <a:ext cx="1012456" cy="1383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r>
              <a:rPr lang="fr-FR" sz="3721" dirty="0">
                <a:solidFill>
                  <a:srgbClr val="FF0000"/>
                </a:solidFill>
              </a:rPr>
              <a:t> </a:t>
            </a:r>
            <a:r>
              <a:rPr lang="fr-FR" sz="3721" dirty="0">
                <a:ln w="0"/>
                <a:solidFill>
                  <a:srgbClr val="3E1B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fr-FR" sz="2232" dirty="0">
              <a:ln w="0"/>
              <a:solidFill>
                <a:srgbClr val="3E1B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Triangle isocèle 63"/>
          <p:cNvSpPr/>
          <p:nvPr/>
        </p:nvSpPr>
        <p:spPr>
          <a:xfrm flipV="1">
            <a:off x="172238" y="4128711"/>
            <a:ext cx="1019972" cy="316929"/>
          </a:xfrm>
          <a:prstGeom prst="triangle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solidFill>
                <a:srgbClr val="7030A0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759223" y="4257007"/>
            <a:ext cx="521297" cy="4739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4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240" dirty="0">
                <a:solidFill>
                  <a:srgbClr val="3E1B59"/>
                </a:solidFill>
              </a:rPr>
              <a:t>15HT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65773" y="3755408"/>
            <a:ext cx="1036377" cy="363205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88" b="1" dirty="0">
                <a:solidFill>
                  <a:schemeClr val="bg1"/>
                </a:solidFill>
              </a:rPr>
              <a:t>PRIX </a:t>
            </a:r>
            <a:r>
              <a:rPr lang="fr-FR" sz="1400" b="1" dirty="0">
                <a:solidFill>
                  <a:schemeClr val="bg1"/>
                </a:solidFill>
              </a:rPr>
              <a:t>CHOC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128246" y="189103"/>
            <a:ext cx="655913" cy="14789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r>
              <a:rPr lang="fr-FR" sz="3721" dirty="0">
                <a:ln w="0"/>
                <a:solidFill>
                  <a:srgbClr val="3E1B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fr-FR" sz="2232" dirty="0">
              <a:ln w="0"/>
              <a:solidFill>
                <a:srgbClr val="3E1B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Triangle isocèle 68"/>
          <p:cNvSpPr/>
          <p:nvPr/>
        </p:nvSpPr>
        <p:spPr>
          <a:xfrm flipV="1">
            <a:off x="6133862" y="564718"/>
            <a:ext cx="633770" cy="200054"/>
          </a:xfrm>
          <a:prstGeom prst="triangle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solidFill>
                <a:srgbClr val="7030A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374736" y="914381"/>
            <a:ext cx="42026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3E1B59"/>
                </a:solidFill>
              </a:rPr>
              <a:t>€ 90 HT</a:t>
            </a:r>
          </a:p>
          <a:p>
            <a:endParaRPr lang="fr-FR" sz="900" dirty="0">
              <a:solidFill>
                <a:srgbClr val="3E1B59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26797" y="200950"/>
            <a:ext cx="655913" cy="363205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88" b="1" dirty="0">
                <a:solidFill>
                  <a:schemeClr val="bg1"/>
                </a:solidFill>
              </a:rPr>
              <a:t>PRIX </a:t>
            </a:r>
            <a:r>
              <a:rPr lang="fr-FR" sz="1400" b="1" dirty="0">
                <a:solidFill>
                  <a:schemeClr val="bg1"/>
                </a:solidFill>
              </a:rPr>
              <a:t>CHOC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240474" y="7014374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WHISPERING</a:t>
            </a:r>
          </a:p>
          <a:p>
            <a:r>
              <a:rPr lang="fr-FR" sz="1600" dirty="0">
                <a:solidFill>
                  <a:srgbClr val="3E1B59"/>
                </a:solidFill>
              </a:rPr>
              <a:t>ANGEL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2223388" y="8425949"/>
            <a:ext cx="1390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Bien plus saisissant en bouche que le rosé de Provence.</a:t>
            </a:r>
            <a:endParaRPr lang="fr-FR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30148" y="8139588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2214481" y="7481823"/>
            <a:ext cx="1658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AOP PROVENCE</a:t>
            </a:r>
          </a:p>
          <a:p>
            <a:r>
              <a:rPr lang="fr-FR" sz="1200" dirty="0"/>
              <a:t>Carton de 6 bouteilles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94963" y="974469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4666</a:t>
            </a:r>
          </a:p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Précommande !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86662" y="7279473"/>
            <a:ext cx="1012456" cy="1383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endParaRPr lang="fr-FR" sz="1240" dirty="0">
              <a:solidFill>
                <a:srgbClr val="FF0000"/>
              </a:solidFill>
            </a:endParaRPr>
          </a:p>
          <a:p>
            <a:r>
              <a:rPr lang="fr-FR" sz="3200" dirty="0">
                <a:ln w="0"/>
                <a:solidFill>
                  <a:srgbClr val="3E1B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fr-FR" dirty="0">
              <a:ln w="0"/>
              <a:solidFill>
                <a:srgbClr val="3E1B5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Triangle isocèle 78"/>
          <p:cNvSpPr/>
          <p:nvPr/>
        </p:nvSpPr>
        <p:spPr>
          <a:xfrm flipV="1">
            <a:off x="181368" y="7573721"/>
            <a:ext cx="1019972" cy="316929"/>
          </a:xfrm>
          <a:prstGeom prst="triangle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solidFill>
                <a:srgbClr val="7030A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74903" y="7200418"/>
            <a:ext cx="1036377" cy="363205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88" b="1" dirty="0">
                <a:solidFill>
                  <a:schemeClr val="bg1"/>
                </a:solidFill>
              </a:rPr>
              <a:t>PRIX </a:t>
            </a:r>
            <a:r>
              <a:rPr lang="fr-FR" sz="1400" b="1" dirty="0">
                <a:solidFill>
                  <a:schemeClr val="bg1"/>
                </a:solidFill>
              </a:rPr>
              <a:t>CHOC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630664" y="7891873"/>
            <a:ext cx="635687" cy="4739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40" dirty="0">
                <a:solidFill>
                  <a:srgbClr val="3E1B59"/>
                </a:solidFill>
              </a:rPr>
              <a:t>€</a:t>
            </a:r>
          </a:p>
          <a:p>
            <a:r>
              <a:rPr lang="fr-FR" sz="1240" dirty="0">
                <a:solidFill>
                  <a:srgbClr val="3E1B59"/>
                </a:solidFill>
              </a:rPr>
              <a:t>89 HTT</a:t>
            </a: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1" r="32676"/>
          <a:stretch/>
        </p:blipFill>
        <p:spPr>
          <a:xfrm>
            <a:off x="1220636" y="7291809"/>
            <a:ext cx="826480" cy="2745496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46B85426-6326-44E7-812B-B3E39C052E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097" b="50853" l="3016" r="7728"/>
                    </a14:imgEffect>
                  </a14:imgLayer>
                </a14:imgProps>
              </a:ext>
            </a:extLst>
          </a:blip>
          <a:srcRect l="2427" t="39878" r="91683" b="47928"/>
          <a:stretch/>
        </p:blipFill>
        <p:spPr>
          <a:xfrm>
            <a:off x="224020" y="8633370"/>
            <a:ext cx="942536" cy="1097280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0" b="96512" l="4070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88" y="9048921"/>
            <a:ext cx="880439" cy="8804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65FE7EA-ACAB-4157-A511-A1BE5B26A5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35" b="955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76" y="697707"/>
            <a:ext cx="833316" cy="2786083"/>
          </a:xfrm>
          <a:prstGeom prst="rect">
            <a:avLst/>
          </a:prstGeom>
        </p:spPr>
      </p:pic>
      <p:pic>
        <p:nvPicPr>
          <p:cNvPr id="77" name="Picture 12">
            <a:extLst>
              <a:ext uri="{FF2B5EF4-FFF2-40B4-BE49-F238E27FC236}">
                <a16:creationId xmlns:a16="http://schemas.microsoft.com/office/drawing/2014/main" id="{486F761E-14B6-425C-A7D5-720DC4453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76" y="2468817"/>
            <a:ext cx="93662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2044A7-176D-47E3-A956-D7379A40C5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424" y="2682475"/>
            <a:ext cx="883997" cy="8779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640653-A0E1-4D07-98BD-195C6401270A}"/>
              </a:ext>
            </a:extLst>
          </p:cNvPr>
          <p:cNvSpPr txBox="1"/>
          <p:nvPr/>
        </p:nvSpPr>
        <p:spPr>
          <a:xfrm>
            <a:off x="6114009" y="1405831"/>
            <a:ext cx="6320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La bouteille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3D37FE3-B5B7-4765-A868-5FDAFA11C93B}"/>
              </a:ext>
            </a:extLst>
          </p:cNvPr>
          <p:cNvSpPr/>
          <p:nvPr/>
        </p:nvSpPr>
        <p:spPr>
          <a:xfrm>
            <a:off x="6768495" y="193785"/>
            <a:ext cx="655913" cy="363205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88" b="1" dirty="0">
                <a:solidFill>
                  <a:schemeClr val="bg1"/>
                </a:solidFill>
              </a:rPr>
              <a:t>PRIX </a:t>
            </a:r>
            <a:r>
              <a:rPr lang="fr-FR" sz="1400" b="1" dirty="0">
                <a:solidFill>
                  <a:schemeClr val="bg1"/>
                </a:solidFill>
              </a:rPr>
              <a:t>CHOC</a:t>
            </a:r>
          </a:p>
        </p:txBody>
      </p:sp>
      <p:sp>
        <p:nvSpPr>
          <p:cNvPr id="101" name="Triangle isocèle 100">
            <a:extLst>
              <a:ext uri="{FF2B5EF4-FFF2-40B4-BE49-F238E27FC236}">
                <a16:creationId xmlns:a16="http://schemas.microsoft.com/office/drawing/2014/main" id="{28AB6FB8-E5F3-4758-8196-12C8AC115D1D}"/>
              </a:ext>
            </a:extLst>
          </p:cNvPr>
          <p:cNvSpPr/>
          <p:nvPr/>
        </p:nvSpPr>
        <p:spPr>
          <a:xfrm flipV="1">
            <a:off x="6787832" y="567385"/>
            <a:ext cx="640249" cy="233088"/>
          </a:xfrm>
          <a:prstGeom prst="triangle">
            <a:avLst>
              <a:gd name="adj" fmla="val 50000"/>
            </a:avLst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solidFill>
                <a:srgbClr val="7030A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395658-054A-401E-B3A4-BAB1E554DDB9}"/>
              </a:ext>
            </a:extLst>
          </p:cNvPr>
          <p:cNvSpPr txBox="1"/>
          <p:nvPr/>
        </p:nvSpPr>
        <p:spPr>
          <a:xfrm>
            <a:off x="6808798" y="1244489"/>
            <a:ext cx="57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La bouteille  150cl</a:t>
            </a:r>
          </a:p>
        </p:txBody>
      </p:sp>
      <p:pic>
        <p:nvPicPr>
          <p:cNvPr id="94" name="Image 93">
            <a:extLst>
              <a:ext uri="{FF2B5EF4-FFF2-40B4-BE49-F238E27FC236}">
                <a16:creationId xmlns:a16="http://schemas.microsoft.com/office/drawing/2014/main" id="{ADC8CF69-6888-4944-A750-31BE57FAED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389" b="80093" l="43177" r="71719">
                        <a14:foregroundMark x1="66979" y1="62037" x2="70313" y2="50463"/>
                        <a14:foregroundMark x1="67604" y1="60926" x2="69219" y2="56574"/>
                        <a14:foregroundMark x1="56771" y1="39259" x2="60990" y2="32963"/>
                        <a14:foregroundMark x1="70469" y1="42315" x2="69896" y2="53704"/>
                        <a14:foregroundMark x1="55677" y1="36574" x2="52604" y2="33241"/>
                        <a14:foregroundMark x1="52344" y1="33796" x2="48958" y2="33796"/>
                        <a14:foregroundMark x1="48854" y1="33796" x2="45365" y2="38148"/>
                        <a14:foregroundMark x1="45104" y1="38241" x2="43750" y2="49537"/>
                        <a14:foregroundMark x1="43646" y1="49259" x2="44896" y2="55926"/>
                        <a14:foregroundMark x1="44896" y1="55926" x2="47292" y2="61296"/>
                        <a14:foregroundMark x1="47292" y1="61296" x2="48802" y2="65648"/>
                        <a14:foregroundMark x1="60833" y1="33519" x2="63229" y2="32407"/>
                        <a14:foregroundMark x1="61042" y1="33148" x2="63385" y2="32037"/>
                        <a14:foregroundMark x1="63646" y1="31852" x2="67292" y2="35741"/>
                        <a14:foregroundMark x1="67135" y1="35741" x2="70677" y2="42130"/>
                      </a14:backgroundRemoval>
                    </a14:imgEffect>
                  </a14:imgLayer>
                </a14:imgProps>
              </a:ext>
            </a:extLst>
          </a:blip>
          <a:srcRect l="43108" t="30694" r="28137" b="16375"/>
          <a:stretch/>
        </p:blipFill>
        <p:spPr>
          <a:xfrm>
            <a:off x="6424632" y="2285304"/>
            <a:ext cx="903469" cy="9293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F6DCED-65EF-4AC1-AC21-7B0DF2D5EF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81" b="94324" l="9901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98" y="7000778"/>
            <a:ext cx="2097050" cy="30763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81A938D-BE4B-48A0-AA26-36A60AFCA7BF}"/>
              </a:ext>
            </a:extLst>
          </p:cNvPr>
          <p:cNvSpPr txBox="1"/>
          <p:nvPr/>
        </p:nvSpPr>
        <p:spPr>
          <a:xfrm>
            <a:off x="5666004" y="7133533"/>
            <a:ext cx="189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E1B59"/>
                </a:solidFill>
              </a:rPr>
              <a:t>Kairos</a:t>
            </a:r>
            <a:endParaRPr lang="fr-FR" dirty="0">
              <a:solidFill>
                <a:srgbClr val="3E1B59"/>
              </a:solidFill>
            </a:endParaRPr>
          </a:p>
          <a:p>
            <a:r>
              <a:rPr lang="fr-FR" dirty="0"/>
              <a:t>IGP </a:t>
            </a:r>
            <a:r>
              <a:rPr lang="fr-FR" sz="1400" dirty="0"/>
              <a:t>MEDITERRANNEE</a:t>
            </a:r>
          </a:p>
          <a:p>
            <a:r>
              <a:rPr lang="fr-FR" sz="1200" dirty="0"/>
              <a:t>Carton de 6 bouteilles</a:t>
            </a:r>
            <a:endParaRPr lang="fr-FR" sz="16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E92E5F8-E17B-4AE8-9DA9-2D5F9F0A762F}"/>
              </a:ext>
            </a:extLst>
          </p:cNvPr>
          <p:cNvSpPr/>
          <p:nvPr/>
        </p:nvSpPr>
        <p:spPr>
          <a:xfrm>
            <a:off x="5959084" y="8172081"/>
            <a:ext cx="411038" cy="172172"/>
          </a:xfrm>
          <a:prstGeom prst="rect">
            <a:avLst/>
          </a:prstGeom>
          <a:solidFill>
            <a:srgbClr val="3E1B5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/>
              <a:t>75CL 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7055E3D-886C-4D95-B22B-706507CC941B}"/>
              </a:ext>
            </a:extLst>
          </p:cNvPr>
          <p:cNvSpPr txBox="1"/>
          <p:nvPr/>
        </p:nvSpPr>
        <p:spPr>
          <a:xfrm>
            <a:off x="3922378" y="9682470"/>
            <a:ext cx="103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75cl : 9632</a:t>
            </a:r>
          </a:p>
          <a:p>
            <a:pPr algn="ctr"/>
            <a:r>
              <a:rPr lang="fr-FR" sz="900" dirty="0">
                <a:solidFill>
                  <a:schemeClr val="accent3">
                    <a:lumMod val="50000"/>
                  </a:schemeClr>
                </a:solidFill>
              </a:rPr>
              <a:t>Précommande !</a:t>
            </a:r>
          </a:p>
          <a:p>
            <a:pPr algn="ctr"/>
            <a:endParaRPr lang="fr-FR" sz="9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fr-FR" sz="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D56104D-F4F7-43AF-91FC-5A477099530A}"/>
              </a:ext>
            </a:extLst>
          </p:cNvPr>
          <p:cNvSpPr/>
          <p:nvPr/>
        </p:nvSpPr>
        <p:spPr>
          <a:xfrm>
            <a:off x="3977079" y="7213501"/>
            <a:ext cx="740622" cy="71185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>
                <a:solidFill>
                  <a:srgbClr val="3E1B59"/>
                </a:solidFill>
              </a:rPr>
              <a:t>5€</a:t>
            </a:r>
            <a:r>
              <a:rPr lang="fr-FR" sz="1100" dirty="0">
                <a:solidFill>
                  <a:srgbClr val="3E1B59"/>
                </a:solidFill>
              </a:rPr>
              <a:t>06</a:t>
            </a:r>
          </a:p>
          <a:p>
            <a:r>
              <a:rPr lang="fr-FR" sz="1000" dirty="0">
                <a:solidFill>
                  <a:srgbClr val="3E1B59"/>
                </a:solidFill>
              </a:rPr>
              <a:t>La bouteille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85D10E-1E1D-44B1-9C67-D4D0EABD68AB}"/>
              </a:ext>
            </a:extLst>
          </p:cNvPr>
          <p:cNvSpPr/>
          <p:nvPr/>
        </p:nvSpPr>
        <p:spPr>
          <a:xfrm>
            <a:off x="3974506" y="7920748"/>
            <a:ext cx="750452" cy="9276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dirty="0">
                <a:solidFill>
                  <a:srgbClr val="3E1B59"/>
                </a:solidFill>
              </a:rPr>
              <a:t>5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BOUTEILLES</a:t>
            </a:r>
          </a:p>
          <a:p>
            <a:pPr algn="ctr"/>
            <a:r>
              <a:rPr lang="fr-FR" sz="900" dirty="0">
                <a:solidFill>
                  <a:srgbClr val="3E1B59"/>
                </a:solidFill>
              </a:rPr>
              <a:t>ACHETEES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1CC74D2-D2A5-4A64-9490-305A966222CC}"/>
              </a:ext>
            </a:extLst>
          </p:cNvPr>
          <p:cNvSpPr/>
          <p:nvPr/>
        </p:nvSpPr>
        <p:spPr>
          <a:xfrm>
            <a:off x="3974899" y="8863455"/>
            <a:ext cx="749665" cy="480078"/>
          </a:xfrm>
          <a:prstGeom prst="rect">
            <a:avLst/>
          </a:prstGeom>
          <a:solidFill>
            <a:srgbClr val="3E1B59"/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+1 offerte</a:t>
            </a:r>
          </a:p>
          <a:p>
            <a:pPr algn="ctr"/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C661A2-5094-4800-8DCB-CEDA70FA02D7}"/>
              </a:ext>
            </a:extLst>
          </p:cNvPr>
          <p:cNvSpPr txBox="1"/>
          <p:nvPr/>
        </p:nvSpPr>
        <p:spPr>
          <a:xfrm>
            <a:off x="6132804" y="8475631"/>
            <a:ext cx="1275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Un rosé à la fois léger et souple laissant s’échapper une agréable sensation sucrée et un beau fruit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021F91B-71B7-41CC-A2D4-5807C586C293}"/>
              </a:ext>
            </a:extLst>
          </p:cNvPr>
          <p:cNvSpPr/>
          <p:nvPr/>
        </p:nvSpPr>
        <p:spPr>
          <a:xfrm>
            <a:off x="6785424" y="183736"/>
            <a:ext cx="655913" cy="147892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E1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pPr algn="ctr"/>
            <a:endParaRPr lang="fr-FR" sz="1240" dirty="0">
              <a:solidFill>
                <a:srgbClr val="FF0000"/>
              </a:solidFill>
            </a:endParaRPr>
          </a:p>
          <a:p>
            <a:pPr algn="ctr"/>
            <a:endParaRPr lang="fr-FR" sz="1240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B50919-2ED7-4D41-9B22-104E0A671886}"/>
              </a:ext>
            </a:extLst>
          </p:cNvPr>
          <p:cNvSpPr txBox="1"/>
          <p:nvPr/>
        </p:nvSpPr>
        <p:spPr>
          <a:xfrm>
            <a:off x="6718799" y="86483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3E1B59"/>
                </a:solidFill>
              </a:rPr>
              <a:t>23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83B296-DCE0-4406-8430-7F3ACD5BD4AD}"/>
              </a:ext>
            </a:extLst>
          </p:cNvPr>
          <p:cNvSpPr txBox="1"/>
          <p:nvPr/>
        </p:nvSpPr>
        <p:spPr>
          <a:xfrm>
            <a:off x="7176023" y="91300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€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B5958C-B92F-4FD6-9DA3-597503DC363B}"/>
              </a:ext>
            </a:extLst>
          </p:cNvPr>
          <p:cNvSpPr txBox="1"/>
          <p:nvPr/>
        </p:nvSpPr>
        <p:spPr>
          <a:xfrm>
            <a:off x="7031352" y="91910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85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3D3C93-0057-4DD2-9F07-22F49BEEE855}"/>
              </a:ext>
            </a:extLst>
          </p:cNvPr>
          <p:cNvSpPr txBox="1"/>
          <p:nvPr/>
        </p:nvSpPr>
        <p:spPr>
          <a:xfrm>
            <a:off x="7039280" y="1032167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3E1B59"/>
                </a:solidFill>
              </a:rPr>
              <a:t>HT</a:t>
            </a:r>
          </a:p>
        </p:txBody>
      </p:sp>
      <p:sp>
        <p:nvSpPr>
          <p:cNvPr id="109" name="Triangle isocèle 108">
            <a:extLst>
              <a:ext uri="{FF2B5EF4-FFF2-40B4-BE49-F238E27FC236}">
                <a16:creationId xmlns:a16="http://schemas.microsoft.com/office/drawing/2014/main" id="{6D7171B4-0A22-41D3-A320-D7F9D2F43016}"/>
              </a:ext>
            </a:extLst>
          </p:cNvPr>
          <p:cNvSpPr/>
          <p:nvPr/>
        </p:nvSpPr>
        <p:spPr>
          <a:xfrm flipV="1">
            <a:off x="3992701" y="8831307"/>
            <a:ext cx="723102" cy="132443"/>
          </a:xfrm>
          <a:prstGeom prst="triangle">
            <a:avLst>
              <a:gd name="adj" fmla="val 45715"/>
            </a:avLst>
          </a:prstGeom>
          <a:solidFill>
            <a:srgbClr val="F1E8E3"/>
          </a:solidFill>
          <a:ln>
            <a:solidFill>
              <a:srgbClr val="F1E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16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7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865</Words>
  <Application>Microsoft Office PowerPoint</Application>
  <PresentationFormat>Personnalisé</PresentationFormat>
  <Paragraphs>306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Valerie</cp:lastModifiedBy>
  <cp:revision>72</cp:revision>
  <dcterms:created xsi:type="dcterms:W3CDTF">2020-05-06T12:23:52Z</dcterms:created>
  <dcterms:modified xsi:type="dcterms:W3CDTF">2021-05-11T08:01:10Z</dcterms:modified>
</cp:coreProperties>
</file>